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hunter_foreman_updated_assets/hunter-foreman-cover-16x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256032"/>
            <a:ext cx="10789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Roadmap &amp; Product Potential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457200" y="722376"/>
            <a:ext cx="10424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80" dirty="0">
                <a:solidFill>
                  <a:srgbClr val="B8C4D6"/>
                </a:solidFill>
              </a:rPr>
              <a:t>From working demo to multi-business operations infrastructure.</a:t>
            </a:r>
            <a:endParaRPr lang="en-US" sz="1180" dirty="0"/>
          </a:p>
        </p:txBody>
      </p:sp>
      <p:sp>
        <p:nvSpPr>
          <p:cNvPr id="4" name="Shape 2"/>
          <p:cNvSpPr/>
          <p:nvPr/>
        </p:nvSpPr>
        <p:spPr>
          <a:xfrm>
            <a:off x="438912" y="1024128"/>
            <a:ext cx="1129284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384280" y="6473952"/>
            <a:ext cx="2926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10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658368" y="1325880"/>
            <a:ext cx="3520440" cy="1828800"/>
          </a:xfrm>
          <a:prstGeom prst="roundRect">
            <a:avLst>
              <a:gd name="adj" fmla="val 4000"/>
            </a:avLst>
          </a:prstGeom>
          <a:solidFill>
            <a:srgbClr val="0E1320"/>
          </a:solidFill>
          <a:ln w="15240">
            <a:solidFill>
              <a:srgbClr val="20E07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41248" y="1472184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20" b="1" dirty="0">
                <a:solidFill>
                  <a:srgbClr val="20E070"/>
                </a:solidFill>
              </a:rPr>
              <a:t>Current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841248" y="1819656"/>
            <a:ext cx="3154680" cy="122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FFFFF"/>
                </a:solidFill>
              </a:rPr>
              <a:t>ROSE intake, Fireworks classification path, task ownership, dashboard visibility, and proof artifacts.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4343400" y="1325880"/>
            <a:ext cx="3520440" cy="1828800"/>
          </a:xfrm>
          <a:prstGeom prst="roundRect">
            <a:avLst>
              <a:gd name="adj" fmla="val 4000"/>
            </a:avLst>
          </a:prstGeom>
          <a:solidFill>
            <a:srgbClr val="0E1320"/>
          </a:solidFill>
          <a:ln w="15240">
            <a:solidFill>
              <a:srgbClr val="00A8F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26280" y="1472184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20" b="1" dirty="0">
                <a:solidFill>
                  <a:srgbClr val="00A8FF"/>
                </a:solidFill>
              </a:rPr>
              <a:t>Business integrations</a:t>
            </a:r>
            <a:endParaRPr lang="en-US" sz="1420" dirty="0"/>
          </a:p>
        </p:txBody>
      </p:sp>
      <p:sp>
        <p:nvSpPr>
          <p:cNvPr id="11" name="Text 9"/>
          <p:cNvSpPr/>
          <p:nvPr/>
        </p:nvSpPr>
        <p:spPr>
          <a:xfrm>
            <a:off x="4526280" y="1819656"/>
            <a:ext cx="3154680" cy="122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FFFFF"/>
                </a:solidFill>
              </a:rPr>
              <a:t>WhatsApp, payments, event workflows, invitations, QR access, and business-specific receivers.</a:t>
            </a:r>
            <a:endParaRPr lang="en-US" sz="1220" dirty="0"/>
          </a:p>
        </p:txBody>
      </p:sp>
      <p:sp>
        <p:nvSpPr>
          <p:cNvPr id="12" name="Shape 10"/>
          <p:cNvSpPr/>
          <p:nvPr/>
        </p:nvSpPr>
        <p:spPr>
          <a:xfrm>
            <a:off x="8028432" y="1325880"/>
            <a:ext cx="3520440" cy="1828800"/>
          </a:xfrm>
          <a:prstGeom prst="roundRect">
            <a:avLst>
              <a:gd name="adj" fmla="val 4000"/>
            </a:avLst>
          </a:prstGeom>
          <a:solidFill>
            <a:srgbClr val="0E1320"/>
          </a:solidFill>
          <a:ln w="15240">
            <a:solidFill>
              <a:srgbClr val="FF2BD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211312" y="1472184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20" b="1" dirty="0">
                <a:solidFill>
                  <a:srgbClr val="FF2BD6"/>
                </a:solidFill>
              </a:rPr>
              <a:t>Platform expansion</a:t>
            </a:r>
            <a:endParaRPr lang="en-US" sz="1420" dirty="0"/>
          </a:p>
        </p:txBody>
      </p:sp>
      <p:sp>
        <p:nvSpPr>
          <p:cNvPr id="14" name="Text 12"/>
          <p:cNvSpPr/>
          <p:nvPr/>
        </p:nvSpPr>
        <p:spPr>
          <a:xfrm>
            <a:off x="8211312" y="1819656"/>
            <a:ext cx="3154680" cy="122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FFFFF"/>
                </a:solidFill>
              </a:rPr>
              <a:t>Multi-business deployment, stronger App Bridge contracts, additional AI providers, and monitoring.</a:t>
            </a:r>
            <a:endParaRPr lang="en-US" sz="1220" dirty="0"/>
          </a:p>
        </p:txBody>
      </p:sp>
      <p:sp>
        <p:nvSpPr>
          <p:cNvPr id="15" name="Text 13"/>
          <p:cNvSpPr/>
          <p:nvPr/>
        </p:nvSpPr>
        <p:spPr>
          <a:xfrm>
            <a:off x="914400" y="4114800"/>
            <a:ext cx="10332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</a:rPr>
              <a:t>Hunter Foreman is operations infrastructure: one request, one owner, complete visibility.</a:t>
            </a:r>
            <a:endParaRPr lang="en-US" sz="2400" dirty="0"/>
          </a:p>
        </p:txBody>
      </p:sp>
      <p:sp>
        <p:nvSpPr>
          <p:cNvPr id="16" name="Shape 14"/>
          <p:cNvSpPr/>
          <p:nvPr/>
        </p:nvSpPr>
        <p:spPr>
          <a:xfrm>
            <a:off x="2834640" y="4983480"/>
            <a:ext cx="6492240" cy="347472"/>
          </a:xfrm>
          <a:prstGeom prst="roundRect">
            <a:avLst>
              <a:gd name="adj" fmla="val 21053"/>
            </a:avLst>
          </a:prstGeom>
          <a:solidFill>
            <a:srgbClr val="0B0E16"/>
          </a:solidFill>
          <a:ln w="12700">
            <a:solidFill>
              <a:srgbClr val="00F0F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944368" y="5065776"/>
            <a:ext cx="627278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20" b="1" dirty="0">
                <a:solidFill>
                  <a:srgbClr val="00F0FF"/>
                </a:solidFill>
              </a:rPr>
              <a:t>ONE PLATFORM. MANY CLIENTS. FULLY AUTOMATED.</a:t>
            </a:r>
            <a:endParaRPr lang="en-US" sz="10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256032"/>
            <a:ext cx="10789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Problem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457200" y="722376"/>
            <a:ext cx="10424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80" dirty="0">
                <a:solidFill>
                  <a:srgbClr val="B8C4D6"/>
                </a:solidFill>
              </a:rPr>
              <a:t>Customer requests arrive everywhere. Ownership often does not.</a:t>
            </a:r>
            <a:endParaRPr lang="en-US" sz="1180" dirty="0"/>
          </a:p>
        </p:txBody>
      </p:sp>
      <p:sp>
        <p:nvSpPr>
          <p:cNvPr id="4" name="Shape 2"/>
          <p:cNvSpPr/>
          <p:nvPr/>
        </p:nvSpPr>
        <p:spPr>
          <a:xfrm>
            <a:off x="438912" y="1024128"/>
            <a:ext cx="1129284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384280" y="6473952"/>
            <a:ext cx="2926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02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594360" y="1325880"/>
            <a:ext cx="3520440" cy="1737360"/>
          </a:xfrm>
          <a:prstGeom prst="roundRect">
            <a:avLst>
              <a:gd name="adj" fmla="val 4211"/>
            </a:avLst>
          </a:prstGeom>
          <a:solidFill>
            <a:srgbClr val="0E1320"/>
          </a:solidFill>
          <a:ln w="15240">
            <a:solidFill>
              <a:srgbClr val="FF2BD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1472184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20" b="1" dirty="0">
                <a:solidFill>
                  <a:srgbClr val="FF2BD6"/>
                </a:solidFill>
              </a:rPr>
              <a:t>Scattered intake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777240" y="1819656"/>
            <a:ext cx="3154680" cy="11338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FFFFF"/>
                </a:solidFill>
              </a:rPr>
              <a:t>Requests arrive through websites, email, WhatsApp, social media, staff members, and walk-ins.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4334256" y="1325880"/>
            <a:ext cx="3520440" cy="1737360"/>
          </a:xfrm>
          <a:prstGeom prst="roundRect">
            <a:avLst>
              <a:gd name="adj" fmla="val 4211"/>
            </a:avLst>
          </a:prstGeom>
          <a:solidFill>
            <a:srgbClr val="0E1320"/>
          </a:solidFill>
          <a:ln w="15240">
            <a:solidFill>
              <a:srgbClr val="00A8F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17136" y="1472184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20" b="1" dirty="0">
                <a:solidFill>
                  <a:srgbClr val="00A8FF"/>
                </a:solidFill>
              </a:rPr>
              <a:t>Work can disappear</a:t>
            </a:r>
            <a:endParaRPr lang="en-US" sz="1420" dirty="0"/>
          </a:p>
        </p:txBody>
      </p:sp>
      <p:sp>
        <p:nvSpPr>
          <p:cNvPr id="11" name="Text 9"/>
          <p:cNvSpPr/>
          <p:nvPr/>
        </p:nvSpPr>
        <p:spPr>
          <a:xfrm>
            <a:off x="4517136" y="1819656"/>
            <a:ext cx="3154680" cy="11338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FFFFF"/>
                </a:solidFill>
              </a:rPr>
              <a:t>Without structured ownership, work can be forgotten, duplicated, delayed, or routed incorrectly.</a:t>
            </a:r>
            <a:endParaRPr lang="en-US" sz="1220" dirty="0"/>
          </a:p>
        </p:txBody>
      </p:sp>
      <p:sp>
        <p:nvSpPr>
          <p:cNvPr id="12" name="Shape 10"/>
          <p:cNvSpPr/>
          <p:nvPr/>
        </p:nvSpPr>
        <p:spPr>
          <a:xfrm>
            <a:off x="8074152" y="1325880"/>
            <a:ext cx="3520440" cy="1737360"/>
          </a:xfrm>
          <a:prstGeom prst="roundRect">
            <a:avLst>
              <a:gd name="adj" fmla="val 4211"/>
            </a:avLst>
          </a:prstGeom>
          <a:solidFill>
            <a:srgbClr val="0E1320"/>
          </a:solidFill>
          <a:ln w="15240">
            <a:solidFill>
              <a:srgbClr val="00F0F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257032" y="1472184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20" b="1" dirty="0">
                <a:solidFill>
                  <a:srgbClr val="00F0FF"/>
                </a:solidFill>
              </a:rPr>
              <a:t>No clean visibility</a:t>
            </a:r>
            <a:endParaRPr lang="en-US" sz="1420" dirty="0"/>
          </a:p>
        </p:txBody>
      </p:sp>
      <p:sp>
        <p:nvSpPr>
          <p:cNvPr id="14" name="Text 12"/>
          <p:cNvSpPr/>
          <p:nvPr/>
        </p:nvSpPr>
        <p:spPr>
          <a:xfrm>
            <a:off x="8257032" y="1819656"/>
            <a:ext cx="3154680" cy="11338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FFFFF"/>
                </a:solidFill>
              </a:rPr>
              <a:t>Managers need one place to see ownership, status, and what changed.</a:t>
            </a:r>
            <a:endParaRPr lang="en-US" sz="1220" dirty="0"/>
          </a:p>
        </p:txBody>
      </p:sp>
      <p:sp>
        <p:nvSpPr>
          <p:cNvPr id="15" name="Text 13"/>
          <p:cNvSpPr/>
          <p:nvPr/>
        </p:nvSpPr>
        <p:spPr>
          <a:xfrm>
            <a:off x="914400" y="3840480"/>
            <a:ext cx="10332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Hunter Foreman turns every request into owned, traceable work.</a:t>
            </a:r>
            <a:endParaRPr lang="en-US" sz="2800" dirty="0"/>
          </a:p>
        </p:txBody>
      </p:sp>
      <p:sp>
        <p:nvSpPr>
          <p:cNvPr id="16" name="Shape 14"/>
          <p:cNvSpPr/>
          <p:nvPr/>
        </p:nvSpPr>
        <p:spPr>
          <a:xfrm>
            <a:off x="3017520" y="4754880"/>
            <a:ext cx="6217920" cy="347472"/>
          </a:xfrm>
          <a:prstGeom prst="roundRect">
            <a:avLst>
              <a:gd name="adj" fmla="val 21053"/>
            </a:avLst>
          </a:prstGeom>
          <a:solidFill>
            <a:srgbClr val="0B0E16"/>
          </a:solidFill>
          <a:ln w="12700">
            <a:solidFill>
              <a:srgbClr val="8B35FF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127248" y="4837176"/>
            <a:ext cx="599846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20" b="1" dirty="0">
                <a:solidFill>
                  <a:srgbClr val="8B35FF"/>
                </a:solidFill>
              </a:rPr>
              <a:t>BUSINESS OPERATIONS — NOT JUST CONVERSATION</a:t>
            </a:r>
            <a:endParaRPr lang="en-US" sz="102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256032"/>
            <a:ext cx="10789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Solution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457200" y="722376"/>
            <a:ext cx="10424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80" dirty="0">
                <a:solidFill>
                  <a:srgbClr val="B8C4D6"/>
                </a:solidFill>
              </a:rPr>
              <a:t>ROSE intake, Fireworks understanding, Hunter Foreman ownership.</a:t>
            </a:r>
            <a:endParaRPr lang="en-US" sz="1180" dirty="0"/>
          </a:p>
        </p:txBody>
      </p:sp>
      <p:sp>
        <p:nvSpPr>
          <p:cNvPr id="4" name="Shape 2"/>
          <p:cNvSpPr/>
          <p:nvPr/>
        </p:nvSpPr>
        <p:spPr>
          <a:xfrm>
            <a:off x="438912" y="1024128"/>
            <a:ext cx="1129284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384280" y="6473952"/>
            <a:ext cx="2926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03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658368" y="1325880"/>
            <a:ext cx="4754880" cy="438912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ROSE receives the customer request
</a:t>
            </a:r>
            <a:endParaRPr lang="en-US" sz="1800" dirty="0"/>
          </a:p>
          <a:p>
            <a:r>
              <a:rPr lang="en-US" sz="1800" dirty="0">
                <a:solidFill>
                  <a:srgbClr val="FFFFFF"/>
                </a:solidFill>
              </a:rPr>
              <a:t>Fireworks AI understands intent
</a:t>
            </a:r>
            <a:endParaRPr lang="en-US" sz="1800" dirty="0"/>
          </a:p>
          <a:p>
            <a:r>
              <a:rPr lang="en-US" sz="1800" dirty="0">
                <a:solidFill>
                  <a:srgbClr val="FFFFFF"/>
                </a:solidFill>
              </a:rPr>
              <a:t>Hunter Foreman creates the task and ownership path
</a:t>
            </a:r>
            <a:endParaRPr lang="en-US" sz="1800" dirty="0"/>
          </a:p>
          <a:p>
            <a:r>
              <a:rPr lang="en-US" sz="1800" dirty="0">
                <a:solidFill>
                  <a:srgbClr val="FFFFFF"/>
                </a:solidFill>
              </a:rPr>
              <a:t>The dashboard and task board reflect the work immediately
</a:t>
            </a:r>
            <a:endParaRPr lang="en-US" sz="1800" dirty="0"/>
          </a:p>
          <a:p>
            <a:r>
              <a:rPr lang="en-US" sz="1800" dirty="0">
                <a:solidFill>
                  <a:srgbClr val="FFFFFF"/>
                </a:solidFill>
              </a:rPr>
              <a:t>App Bridge and system state stay visible and honest</a:t>
            </a:r>
            <a:endParaRPr lang="en-US" sz="1800" dirty="0"/>
          </a:p>
        </p:txBody>
      </p:sp>
      <p:pic>
        <p:nvPicPr>
          <p:cNvPr id="7" name="Image 0" descr="/mnt/data/02-overview-after-reques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1477645"/>
            <a:ext cx="6080760" cy="4222750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6629400" y="5532120"/>
            <a:ext cx="3840480" cy="347472"/>
          </a:xfrm>
          <a:prstGeom prst="roundRect">
            <a:avLst>
              <a:gd name="adj" fmla="val 21053"/>
            </a:avLst>
          </a:prstGeom>
          <a:solidFill>
            <a:srgbClr val="0B0E16"/>
          </a:solidFill>
          <a:ln w="12700">
            <a:solidFill>
              <a:srgbClr val="20E07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6739128" y="5614416"/>
            <a:ext cx="362102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20" b="1" dirty="0">
                <a:solidFill>
                  <a:srgbClr val="20E070"/>
                </a:solidFill>
              </a:rPr>
              <a:t>UNDERSTOOD • OWNED • TRACKED • VISIBLE</a:t>
            </a:r>
            <a:endParaRPr lang="en-US" sz="10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256032"/>
            <a:ext cx="10789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Fireworks AI Integration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457200" y="722376"/>
            <a:ext cx="10424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80" dirty="0">
                <a:solidFill>
                  <a:srgbClr val="B8C4D6"/>
                </a:solidFill>
              </a:rPr>
              <a:t>Verified AI understanding produces structured operations signals.</a:t>
            </a:r>
            <a:endParaRPr lang="en-US" sz="1180" dirty="0"/>
          </a:p>
        </p:txBody>
      </p:sp>
      <p:sp>
        <p:nvSpPr>
          <p:cNvPr id="4" name="Shape 2"/>
          <p:cNvSpPr/>
          <p:nvPr/>
        </p:nvSpPr>
        <p:spPr>
          <a:xfrm>
            <a:off x="438912" y="1024128"/>
            <a:ext cx="1129284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384280" y="6473952"/>
            <a:ext cx="2926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04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694944" y="1298448"/>
            <a:ext cx="49377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0F0FF"/>
                </a:solidFill>
              </a:rPr>
              <a:t>accounts/fireworks/models/gpt-oss-120b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804672" y="1874520"/>
            <a:ext cx="4389120" cy="420624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820" dirty="0">
                <a:solidFill>
                  <a:srgbClr val="FFFFFF"/>
                </a:solidFill>
              </a:rPr>
              <a:t>Intent classification
</a:t>
            </a:r>
            <a:endParaRPr lang="en-US" sz="1820" dirty="0"/>
          </a:p>
          <a:p>
            <a:r>
              <a:rPr lang="en-US" sz="1820" dirty="0">
                <a:solidFill>
                  <a:srgbClr val="FFFFFF"/>
                </a:solidFill>
              </a:rPr>
              <a:t>Workflow recommendation
</a:t>
            </a:r>
            <a:endParaRPr lang="en-US" sz="1820" dirty="0"/>
          </a:p>
          <a:p>
            <a:r>
              <a:rPr lang="en-US" sz="1820" dirty="0">
                <a:solidFill>
                  <a:srgbClr val="FFFFFF"/>
                </a:solidFill>
              </a:rPr>
              <a:t>Confidence scoring
</a:t>
            </a:r>
            <a:endParaRPr lang="en-US" sz="1820" dirty="0"/>
          </a:p>
          <a:p>
            <a:r>
              <a:rPr lang="en-US" sz="1820" dirty="0">
                <a:solidFill>
                  <a:srgbClr val="FFFFFF"/>
                </a:solidFill>
              </a:rPr>
              <a:t>Escalation detection
</a:t>
            </a:r>
            <a:endParaRPr lang="en-US" sz="1820" dirty="0"/>
          </a:p>
          <a:p>
            <a:r>
              <a:rPr lang="en-US" sz="1820" dirty="0">
                <a:solidFill>
                  <a:srgbClr val="FFFFFF"/>
                </a:solidFill>
              </a:rPr>
              <a:t>Structured output for task creation</a:t>
            </a:r>
            <a:endParaRPr lang="en-US" sz="1820" dirty="0"/>
          </a:p>
        </p:txBody>
      </p:sp>
      <p:sp>
        <p:nvSpPr>
          <p:cNvPr id="8" name="Shape 6"/>
          <p:cNvSpPr/>
          <p:nvPr/>
        </p:nvSpPr>
        <p:spPr>
          <a:xfrm>
            <a:off x="5577840" y="1325880"/>
            <a:ext cx="5486400" cy="1115568"/>
          </a:xfrm>
          <a:prstGeom prst="roundRect">
            <a:avLst>
              <a:gd name="adj" fmla="val 6557"/>
            </a:avLst>
          </a:prstGeom>
          <a:solidFill>
            <a:srgbClr val="0E1320"/>
          </a:solidFill>
          <a:ln w="15240">
            <a:solidFill>
              <a:srgbClr val="20E07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760720" y="1472184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20" b="1" dirty="0">
                <a:solidFill>
                  <a:srgbClr val="20E070"/>
                </a:solidFill>
              </a:rPr>
              <a:t>Live AI proof captured</a:t>
            </a:r>
            <a:endParaRPr lang="en-US" sz="1420" dirty="0"/>
          </a:p>
        </p:txBody>
      </p:sp>
      <p:sp>
        <p:nvSpPr>
          <p:cNvPr id="10" name="Text 8"/>
          <p:cNvSpPr/>
          <p:nvPr/>
        </p:nvSpPr>
        <p:spPr>
          <a:xfrm>
            <a:off x="5760720" y="1819656"/>
            <a:ext cx="5120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FFFFF"/>
                </a:solidFill>
              </a:rPr>
              <a:t>The proof package records provider output, confidence values, intent labels, and fallbackUsed=false for live classification cases.</a:t>
            </a:r>
            <a:endParaRPr lang="en-US" sz="1220" dirty="0"/>
          </a:p>
        </p:txBody>
      </p:sp>
      <p:sp>
        <p:nvSpPr>
          <p:cNvPr id="11" name="Shape 9"/>
          <p:cNvSpPr/>
          <p:nvPr/>
        </p:nvSpPr>
        <p:spPr>
          <a:xfrm>
            <a:off x="5577840" y="2697480"/>
            <a:ext cx="5486400" cy="1115568"/>
          </a:xfrm>
          <a:prstGeom prst="roundRect">
            <a:avLst>
              <a:gd name="adj" fmla="val 6557"/>
            </a:avLst>
          </a:prstGeom>
          <a:solidFill>
            <a:srgbClr val="0E1320"/>
          </a:solidFill>
          <a:ln w="15240">
            <a:solidFill>
              <a:srgbClr val="FFB0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760720" y="2843784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20" b="1" dirty="0">
                <a:solidFill>
                  <a:srgbClr val="FFB000"/>
                </a:solidFill>
              </a:rPr>
              <a:t>Fallback is controlled</a:t>
            </a:r>
            <a:endParaRPr lang="en-US" sz="1420" dirty="0"/>
          </a:p>
        </p:txBody>
      </p:sp>
      <p:sp>
        <p:nvSpPr>
          <p:cNvPr id="13" name="Text 11"/>
          <p:cNvSpPr/>
          <p:nvPr/>
        </p:nvSpPr>
        <p:spPr>
          <a:xfrm>
            <a:off x="5760720" y="3191256"/>
            <a:ext cx="5120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FFFFF"/>
                </a:solidFill>
              </a:rPr>
              <a:t>When provider credentials are absent, deterministic rules keep the demo safe and transparent instead of pretending live AI is available.</a:t>
            </a:r>
            <a:endParaRPr lang="en-US" sz="1220" dirty="0"/>
          </a:p>
        </p:txBody>
      </p:sp>
      <p:sp>
        <p:nvSpPr>
          <p:cNvPr id="14" name="Shape 12"/>
          <p:cNvSpPr/>
          <p:nvPr/>
        </p:nvSpPr>
        <p:spPr>
          <a:xfrm>
            <a:off x="5577840" y="4069080"/>
            <a:ext cx="5486400" cy="1115568"/>
          </a:xfrm>
          <a:prstGeom prst="roundRect">
            <a:avLst>
              <a:gd name="adj" fmla="val 6557"/>
            </a:avLst>
          </a:prstGeom>
          <a:solidFill>
            <a:srgbClr val="0E1320"/>
          </a:solidFill>
          <a:ln w="15240">
            <a:solidFill>
              <a:srgbClr val="00A8FF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760720" y="4215384"/>
            <a:ext cx="51206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20" b="1" dirty="0">
                <a:solidFill>
                  <a:srgbClr val="00A8FF"/>
                </a:solidFill>
              </a:rPr>
              <a:t>Verified implementation</a:t>
            </a:r>
            <a:endParaRPr lang="en-US" sz="1420" dirty="0"/>
          </a:p>
        </p:txBody>
      </p:sp>
      <p:sp>
        <p:nvSpPr>
          <p:cNvPr id="16" name="Text 14"/>
          <p:cNvSpPr/>
          <p:nvPr/>
        </p:nvSpPr>
        <p:spPr>
          <a:xfrm>
            <a:off x="5760720" y="4562856"/>
            <a:ext cx="51206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FFFFF"/>
                </a:solidFill>
              </a:rPr>
              <a:t>Screenshots, API outputs, tests, checksums, and container instructions support the implementation directly.</a:t>
            </a:r>
            <a:endParaRPr lang="en-US" sz="12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256032"/>
            <a:ext cx="10789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Working Demo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457200" y="722376"/>
            <a:ext cx="10424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80" dirty="0">
                <a:solidFill>
                  <a:srgbClr val="B8C4D6"/>
                </a:solidFill>
              </a:rPr>
              <a:t>Request intake, dashboard update, and activity visibility in one live view.</a:t>
            </a:r>
            <a:endParaRPr lang="en-US" sz="1180" dirty="0"/>
          </a:p>
        </p:txBody>
      </p:sp>
      <p:sp>
        <p:nvSpPr>
          <p:cNvPr id="4" name="Shape 2"/>
          <p:cNvSpPr/>
          <p:nvPr/>
        </p:nvSpPr>
        <p:spPr>
          <a:xfrm>
            <a:off x="438912" y="1024128"/>
            <a:ext cx="1129284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384280" y="6473952"/>
            <a:ext cx="2926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05</a:t>
            </a:r>
            <a:endParaRPr lang="en-US" sz="800" dirty="0"/>
          </a:p>
        </p:txBody>
      </p:sp>
      <p:pic>
        <p:nvPicPr>
          <p:cNvPr id="6" name="Image 0" descr="/mnt/data/02-overview-after-reques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3681" y="1207008"/>
            <a:ext cx="7610734" cy="5285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256032"/>
            <a:ext cx="10789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Ownership Proof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457200" y="722376"/>
            <a:ext cx="10424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80" dirty="0">
                <a:solidFill>
                  <a:srgbClr val="B8C4D6"/>
                </a:solidFill>
              </a:rPr>
              <a:t>The request becomes visible in logs and operational work queues.</a:t>
            </a:r>
            <a:endParaRPr lang="en-US" sz="1180" dirty="0"/>
          </a:p>
        </p:txBody>
      </p:sp>
      <p:sp>
        <p:nvSpPr>
          <p:cNvPr id="4" name="Shape 2"/>
          <p:cNvSpPr/>
          <p:nvPr/>
        </p:nvSpPr>
        <p:spPr>
          <a:xfrm>
            <a:off x="438912" y="1024128"/>
            <a:ext cx="1129284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384280" y="6473952"/>
            <a:ext cx="2926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06</a:t>
            </a:r>
            <a:endParaRPr lang="en-US" sz="800" dirty="0"/>
          </a:p>
        </p:txBody>
      </p:sp>
      <p:pic>
        <p:nvPicPr>
          <p:cNvPr id="6" name="Image 0" descr="/mnt/data/03-request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1663827"/>
            <a:ext cx="5623560" cy="3905250"/>
          </a:xfrm>
          <a:prstGeom prst="rect">
            <a:avLst/>
          </a:prstGeom>
        </p:spPr>
      </p:pic>
      <p:pic>
        <p:nvPicPr>
          <p:cNvPr id="7" name="Image 1" descr="/mnt/data/04-task-boar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912" y="1663827"/>
            <a:ext cx="5623560" cy="390525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2057400" y="5577840"/>
            <a:ext cx="1508760" cy="347472"/>
          </a:xfrm>
          <a:prstGeom prst="roundRect">
            <a:avLst>
              <a:gd name="adj" fmla="val 21053"/>
            </a:avLst>
          </a:prstGeom>
          <a:solidFill>
            <a:srgbClr val="0B0E16"/>
          </a:solidFill>
          <a:ln w="12700">
            <a:solidFill>
              <a:srgbClr val="00A8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2167128" y="5660136"/>
            <a:ext cx="128930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20" b="1" dirty="0">
                <a:solidFill>
                  <a:srgbClr val="00A8FF"/>
                </a:solidFill>
              </a:rPr>
              <a:t>REQUESTS</a:t>
            </a:r>
            <a:endParaRPr lang="en-US" sz="1020" dirty="0"/>
          </a:p>
        </p:txBody>
      </p:sp>
      <p:sp>
        <p:nvSpPr>
          <p:cNvPr id="10" name="Shape 6"/>
          <p:cNvSpPr/>
          <p:nvPr/>
        </p:nvSpPr>
        <p:spPr>
          <a:xfrm>
            <a:off x="7818120" y="5577840"/>
            <a:ext cx="1783080" cy="347472"/>
          </a:xfrm>
          <a:prstGeom prst="roundRect">
            <a:avLst>
              <a:gd name="adj" fmla="val 21053"/>
            </a:avLst>
          </a:prstGeom>
          <a:solidFill>
            <a:srgbClr val="0B0E16"/>
          </a:solidFill>
          <a:ln w="12700">
            <a:solidFill>
              <a:srgbClr val="FF2BD6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927848" y="5660136"/>
            <a:ext cx="156362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20" b="1" dirty="0">
                <a:solidFill>
                  <a:srgbClr val="FF2BD6"/>
                </a:solidFill>
              </a:rPr>
              <a:t>TASK BOARD</a:t>
            </a:r>
            <a:endParaRPr lang="en-US" sz="10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256032"/>
            <a:ext cx="10789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Operational Depth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457200" y="722376"/>
            <a:ext cx="10424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80" dirty="0">
                <a:solidFill>
                  <a:srgbClr val="B8C4D6"/>
                </a:solidFill>
              </a:rPr>
              <a:t>Integration state and system health remain visible.</a:t>
            </a:r>
            <a:endParaRPr lang="en-US" sz="1180" dirty="0"/>
          </a:p>
        </p:txBody>
      </p:sp>
      <p:sp>
        <p:nvSpPr>
          <p:cNvPr id="4" name="Shape 2"/>
          <p:cNvSpPr/>
          <p:nvPr/>
        </p:nvSpPr>
        <p:spPr>
          <a:xfrm>
            <a:off x="438912" y="1024128"/>
            <a:ext cx="1129284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384280" y="6473952"/>
            <a:ext cx="2926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07</a:t>
            </a:r>
            <a:endParaRPr lang="en-US" sz="800" dirty="0"/>
          </a:p>
        </p:txBody>
      </p:sp>
      <p:pic>
        <p:nvPicPr>
          <p:cNvPr id="6" name="Image 0" descr="/mnt/data/05-connected-app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1663827"/>
            <a:ext cx="5623560" cy="3905250"/>
          </a:xfrm>
          <a:prstGeom prst="rect">
            <a:avLst/>
          </a:prstGeom>
        </p:spPr>
      </p:pic>
      <p:pic>
        <p:nvPicPr>
          <p:cNvPr id="7" name="Image 1" descr="/mnt/data/08-system-health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912" y="1663827"/>
            <a:ext cx="5623560" cy="3905250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1828800" y="5577840"/>
            <a:ext cx="1920240" cy="347472"/>
          </a:xfrm>
          <a:prstGeom prst="roundRect">
            <a:avLst>
              <a:gd name="adj" fmla="val 21053"/>
            </a:avLst>
          </a:prstGeom>
          <a:solidFill>
            <a:srgbClr val="0B0E16"/>
          </a:solidFill>
          <a:ln w="12700">
            <a:solidFill>
              <a:srgbClr val="00F0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938528" y="5660136"/>
            <a:ext cx="170078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20" b="1" dirty="0">
                <a:solidFill>
                  <a:srgbClr val="00F0FF"/>
                </a:solidFill>
              </a:rPr>
              <a:t>CONNECTED APPS</a:t>
            </a:r>
            <a:endParaRPr lang="en-US" sz="1020" dirty="0"/>
          </a:p>
        </p:txBody>
      </p:sp>
      <p:sp>
        <p:nvSpPr>
          <p:cNvPr id="10" name="Shape 6"/>
          <p:cNvSpPr/>
          <p:nvPr/>
        </p:nvSpPr>
        <p:spPr>
          <a:xfrm>
            <a:off x="7653528" y="5577840"/>
            <a:ext cx="1920240" cy="347472"/>
          </a:xfrm>
          <a:prstGeom prst="roundRect">
            <a:avLst>
              <a:gd name="adj" fmla="val 21053"/>
            </a:avLst>
          </a:prstGeom>
          <a:solidFill>
            <a:srgbClr val="0B0E16"/>
          </a:solidFill>
          <a:ln w="12700">
            <a:solidFill>
              <a:srgbClr val="20E070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763256" y="5660136"/>
            <a:ext cx="1700784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20" b="1" dirty="0">
                <a:solidFill>
                  <a:srgbClr val="20E070"/>
                </a:solidFill>
              </a:rPr>
              <a:t>SYSTEM HEALTH</a:t>
            </a:r>
            <a:endParaRPr lang="en-US" sz="10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256032"/>
            <a:ext cx="10789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Analytics &amp; Visibility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457200" y="722376"/>
            <a:ext cx="10424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80" dirty="0">
                <a:solidFill>
                  <a:srgbClr val="B8C4D6"/>
                </a:solidFill>
              </a:rPr>
              <a:t>Operational counts and status visibility are built into the demo.</a:t>
            </a:r>
            <a:endParaRPr lang="en-US" sz="1180" dirty="0"/>
          </a:p>
        </p:txBody>
      </p:sp>
      <p:sp>
        <p:nvSpPr>
          <p:cNvPr id="4" name="Shape 2"/>
          <p:cNvSpPr/>
          <p:nvPr/>
        </p:nvSpPr>
        <p:spPr>
          <a:xfrm>
            <a:off x="438912" y="1024128"/>
            <a:ext cx="1129284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384280" y="6473952"/>
            <a:ext cx="2926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08</a:t>
            </a:r>
            <a:endParaRPr lang="en-US" sz="800" dirty="0"/>
          </a:p>
        </p:txBody>
      </p:sp>
      <p:pic>
        <p:nvPicPr>
          <p:cNvPr id="6" name="Image 0" descr="/mnt/data/06-analytic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0981" y="1261872"/>
            <a:ext cx="7439558" cy="51663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5070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256032"/>
            <a:ext cx="107899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Verification &amp; Container Proof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457200" y="722376"/>
            <a:ext cx="104241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80" dirty="0">
                <a:solidFill>
                  <a:srgbClr val="B8C4D6"/>
                </a:solidFill>
              </a:rPr>
              <a:t>Every significant claim is backed by reproducible evidence.</a:t>
            </a:r>
            <a:endParaRPr lang="en-US" sz="1180" dirty="0"/>
          </a:p>
        </p:txBody>
      </p:sp>
      <p:sp>
        <p:nvSpPr>
          <p:cNvPr id="4" name="Shape 2"/>
          <p:cNvSpPr/>
          <p:nvPr/>
        </p:nvSpPr>
        <p:spPr>
          <a:xfrm>
            <a:off x="438912" y="1024128"/>
            <a:ext cx="11292840" cy="0"/>
          </a:xfrm>
          <a:prstGeom prst="line">
            <a:avLst/>
          </a:prstGeom>
          <a:noFill/>
          <a:ln w="12700">
            <a:solidFill>
              <a:srgbClr val="26324B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1384280" y="6473952"/>
            <a:ext cx="29260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00" dirty="0">
                <a:solidFill>
                  <a:srgbClr val="B8C4D6"/>
                </a:solidFill>
              </a:rPr>
              <a:t>09</a:t>
            </a:r>
            <a:endParaRPr lang="en-US" sz="800" dirty="0"/>
          </a:p>
        </p:txBody>
      </p:sp>
      <p:sp>
        <p:nvSpPr>
          <p:cNvPr id="6" name="Shape 4"/>
          <p:cNvSpPr/>
          <p:nvPr/>
        </p:nvSpPr>
        <p:spPr>
          <a:xfrm>
            <a:off x="640080" y="1325880"/>
            <a:ext cx="3566160" cy="1078992"/>
          </a:xfrm>
          <a:prstGeom prst="roundRect">
            <a:avLst>
              <a:gd name="adj" fmla="val 6780"/>
            </a:avLst>
          </a:prstGeom>
          <a:solidFill>
            <a:srgbClr val="0E1320"/>
          </a:solidFill>
          <a:ln w="15240">
            <a:solidFill>
              <a:srgbClr val="20E07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2960" y="1472184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20" b="1" dirty="0">
                <a:solidFill>
                  <a:srgbClr val="20E070"/>
                </a:solidFill>
              </a:rPr>
              <a:t>Containerized app</a:t>
            </a:r>
            <a:endParaRPr lang="en-US" sz="1420" dirty="0"/>
          </a:p>
        </p:txBody>
      </p:sp>
      <p:sp>
        <p:nvSpPr>
          <p:cNvPr id="8" name="Text 6"/>
          <p:cNvSpPr/>
          <p:nvPr/>
        </p:nvSpPr>
        <p:spPr>
          <a:xfrm>
            <a:off x="822960" y="1819656"/>
            <a:ext cx="3200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FFFFF"/>
                </a:solidFill>
              </a:rPr>
              <a:t>Dockerfile and docker-compose run the demo on port 3000.</a:t>
            </a:r>
            <a:endParaRPr lang="en-US" sz="1220" dirty="0"/>
          </a:p>
        </p:txBody>
      </p:sp>
      <p:sp>
        <p:nvSpPr>
          <p:cNvPr id="9" name="Shape 7"/>
          <p:cNvSpPr/>
          <p:nvPr/>
        </p:nvSpPr>
        <p:spPr>
          <a:xfrm>
            <a:off x="4315968" y="1325880"/>
            <a:ext cx="3566160" cy="1078992"/>
          </a:xfrm>
          <a:prstGeom prst="roundRect">
            <a:avLst>
              <a:gd name="adj" fmla="val 6780"/>
            </a:avLst>
          </a:prstGeom>
          <a:solidFill>
            <a:srgbClr val="0E1320"/>
          </a:solidFill>
          <a:ln w="15240">
            <a:solidFill>
              <a:srgbClr val="00A8F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498848" y="1472184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20" b="1" dirty="0">
                <a:solidFill>
                  <a:srgbClr val="00A8FF"/>
                </a:solidFill>
              </a:rPr>
              <a:t>Proof package</a:t>
            </a:r>
            <a:endParaRPr lang="en-US" sz="1420" dirty="0"/>
          </a:p>
        </p:txBody>
      </p:sp>
      <p:sp>
        <p:nvSpPr>
          <p:cNvPr id="11" name="Text 9"/>
          <p:cNvSpPr/>
          <p:nvPr/>
        </p:nvSpPr>
        <p:spPr>
          <a:xfrm>
            <a:off x="4498848" y="1819656"/>
            <a:ext cx="3200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FFFFF"/>
                </a:solidFill>
              </a:rPr>
              <a:t>Screenshots, walkthrough, API outputs, and SHA256 checksums.</a:t>
            </a:r>
            <a:endParaRPr lang="en-US" sz="1220" dirty="0"/>
          </a:p>
        </p:txBody>
      </p:sp>
      <p:sp>
        <p:nvSpPr>
          <p:cNvPr id="12" name="Shape 10"/>
          <p:cNvSpPr/>
          <p:nvPr/>
        </p:nvSpPr>
        <p:spPr>
          <a:xfrm>
            <a:off x="7991856" y="1325880"/>
            <a:ext cx="3566160" cy="1078992"/>
          </a:xfrm>
          <a:prstGeom prst="roundRect">
            <a:avLst>
              <a:gd name="adj" fmla="val 6780"/>
            </a:avLst>
          </a:prstGeom>
          <a:solidFill>
            <a:srgbClr val="0E1320"/>
          </a:solidFill>
          <a:ln w="15240">
            <a:solidFill>
              <a:srgbClr val="FF2BD6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174736" y="1472184"/>
            <a:ext cx="3200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20" b="1" dirty="0">
                <a:solidFill>
                  <a:srgbClr val="FF2BD6"/>
                </a:solidFill>
              </a:rPr>
              <a:t>Tests</a:t>
            </a:r>
            <a:endParaRPr lang="en-US" sz="1420" dirty="0"/>
          </a:p>
        </p:txBody>
      </p:sp>
      <p:sp>
        <p:nvSpPr>
          <p:cNvPr id="14" name="Text 12"/>
          <p:cNvSpPr/>
          <p:nvPr/>
        </p:nvSpPr>
        <p:spPr>
          <a:xfrm>
            <a:off x="8174736" y="1819656"/>
            <a:ext cx="32004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20" dirty="0">
                <a:solidFill>
                  <a:srgbClr val="FFFFFF"/>
                </a:solidFill>
              </a:rPr>
              <a:t>Smoke tests, syntax checks, and Fireworks live proof.</a:t>
            </a:r>
            <a:endParaRPr lang="en-US" sz="1220" dirty="0"/>
          </a:p>
        </p:txBody>
      </p:sp>
      <p:sp>
        <p:nvSpPr>
          <p:cNvPr id="15" name="Text 13"/>
          <p:cNvSpPr/>
          <p:nvPr/>
        </p:nvSpPr>
        <p:spPr>
          <a:xfrm>
            <a:off x="822960" y="2834640"/>
            <a:ext cx="37490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0F0FF"/>
                </a:solidFill>
              </a:rPr>
              <a:t>Clean clone demo path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822960" y="3154680"/>
            <a:ext cx="5166360" cy="1463040"/>
          </a:xfrm>
          <a:prstGeom prst="rect">
            <a:avLst/>
          </a:prstGeom>
          <a:solidFill>
            <a:srgbClr val="141A28"/>
          </a:solidFill>
          <a:ln w="12700">
            <a:solidFill>
              <a:srgbClr val="26324B"/>
            </a:solidFill>
          </a:ln>
        </p:spPr>
        <p:txBody>
          <a:bodyPr wrap="square" lIns="1016" tIns="1016" rIns="1016" bIns="1016" rtlCol="0" anchor="ctr">
            <a:normAutofit/>
          </a:bodyPr>
          <a:lstStyle/>
          <a:p>
            <a:pPr indent="0" marL="0">
              <a:buNone/>
            </a:pPr>
            <a:r>
              <a:rPr lang="en-US" sz="1450" dirty="0">
                <a:solidFill>
                  <a:srgbClr val="FFFFFF"/>
                </a:solidFill>
                <a:latin typeface="Aptos Mono" pitchFamily="34" charset="0"/>
                <a:ea typeface="Aptos Mono" pitchFamily="34" charset="-122"/>
                <a:cs typeface="Aptos Mono" pitchFamily="34" charset="-120"/>
              </a:rPr>
              <a:t>git clone https://github.com/jaydumisuni/hunter-foreman.git</a:t>
            </a:r>
            <a:endParaRPr lang="en-US" sz="1450" dirty="0"/>
          </a:p>
          <a:p>
            <a:pPr indent="0" marL="0">
              <a:buNone/>
            </a:pPr>
            <a:r>
              <a:rPr lang="en-US" sz="1450" dirty="0">
                <a:solidFill>
                  <a:srgbClr val="FFFFFF"/>
                </a:solidFill>
                <a:latin typeface="Aptos Mono" pitchFamily="34" charset="0"/>
                <a:ea typeface="Aptos Mono" pitchFamily="34" charset="-122"/>
                <a:cs typeface="Aptos Mono" pitchFamily="34" charset="-120"/>
              </a:rPr>
              <a:t>cd hunter-foreman</a:t>
            </a:r>
            <a:endParaRPr lang="en-US" sz="1450" dirty="0"/>
          </a:p>
          <a:p>
            <a:pPr indent="0" marL="0">
              <a:buNone/>
            </a:pPr>
            <a:r>
              <a:rPr lang="en-US" sz="1450" dirty="0">
                <a:solidFill>
                  <a:srgbClr val="FFFFFF"/>
                </a:solidFill>
                <a:latin typeface="Aptos Mono" pitchFamily="34" charset="0"/>
                <a:ea typeface="Aptos Mono" pitchFamily="34" charset="-122"/>
                <a:cs typeface="Aptos Mono" pitchFamily="34" charset="-120"/>
              </a:rPr>
              <a:t>docker compose up --build</a:t>
            </a:r>
            <a:endParaRPr lang="en-US" sz="1450" dirty="0"/>
          </a:p>
          <a:p>
            <a:pPr indent="0" marL="0">
              <a:buNone/>
            </a:pPr>
            <a:r>
              <a:rPr lang="en-US" sz="1450" dirty="0">
                <a:solidFill>
                  <a:srgbClr val="FFFFFF"/>
                </a:solidFill>
                <a:latin typeface="Aptos Mono" pitchFamily="34" charset="0"/>
                <a:ea typeface="Aptos Mono" pitchFamily="34" charset="-122"/>
                <a:cs typeface="Aptos Mono" pitchFamily="34" charset="-120"/>
              </a:rPr>
              <a:t>open http://localhost:3000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6400800" y="2880360"/>
            <a:ext cx="4663440" cy="2194560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r>
              <a:rPr lang="en-US" sz="1480" dirty="0">
                <a:solidFill>
                  <a:srgbClr val="FFFFFF"/>
                </a:solidFill>
              </a:rPr>
              <a:t>README visuals use optimized WebP assets
</a:t>
            </a:r>
            <a:endParaRPr lang="en-US" sz="1480" dirty="0"/>
          </a:p>
          <a:p>
            <a:r>
              <a:rPr lang="en-US" sz="1480" dirty="0">
                <a:solidFill>
                  <a:srgbClr val="FFFFFF"/>
                </a:solidFill>
              </a:rPr>
              <a:t>Planned integrations are shown honestly, not overstated
</a:t>
            </a:r>
            <a:endParaRPr lang="en-US" sz="1480" dirty="0"/>
          </a:p>
          <a:p>
            <a:r>
              <a:rPr lang="en-US" sz="1480" dirty="0">
                <a:solidFill>
                  <a:srgbClr val="FFFFFF"/>
                </a:solidFill>
              </a:rPr>
              <a:t>Live AI proof and deterministic fallback are both documented clearly</a:t>
            </a:r>
            <a:endParaRPr lang="en-US" sz="14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THETECHGUY DIGITAL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Hunter Foreman</dc:title>
  <dc:subject>Hunter Foreman sharp hackathon pitch deck</dc:subject>
  <dc:creator>THETECHGUY DIGITAL SOLUTIONS</dc:creator>
  <cp:lastModifiedBy>THETECHGUY DIGITAL SOLUTIONS</cp:lastModifiedBy>
  <cp:revision>1</cp:revision>
  <dcterms:created xsi:type="dcterms:W3CDTF">2026-07-09T17:18:43Z</dcterms:created>
  <dcterms:modified xsi:type="dcterms:W3CDTF">2026-07-09T17:18:43Z</dcterms:modified>
</cp:coreProperties>
</file>